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9" r:id="rId19"/>
    <p:sldId id="280" r:id="rId20"/>
    <p:sldId id="276" r:id="rId21"/>
    <p:sldId id="277" r:id="rId22"/>
    <p:sldId id="278" r:id="rId23"/>
    <p:sldId id="282" r:id="rId24"/>
    <p:sldId id="286" r:id="rId25"/>
    <p:sldId id="281" r:id="rId26"/>
    <p:sldId id="283" r:id="rId27"/>
    <p:sldId id="284" r:id="rId28"/>
    <p:sldId id="285" r:id="rId29"/>
    <p:sldId id="288" r:id="rId30"/>
    <p:sldId id="287" r:id="rId31"/>
    <p:sldId id="290" r:id="rId32"/>
    <p:sldId id="291" r:id="rId33"/>
    <p:sldId id="289" r:id="rId34"/>
    <p:sldId id="292" r:id="rId35"/>
  </p:sldIdLst>
  <p:sldSz cx="9144000" cy="6858000" type="screen4x3"/>
  <p:notesSz cx="6858000" cy="914400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A53DE2-68AD-470F-9119-C1C5BC226769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2C3DF4-AC51-44F2-87A5-4AAD18192DB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F3B02-1507-4813-931B-224620055580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48543A-22D2-4813-86EF-7B7C7DB1AFC0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28020A-6A80-40D6-B854-F4384B46341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E8D275-C6D6-44AA-AB2F-6CB4D7681468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22140A-C8E6-4970-8BF1-CAB3848CC4E3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09D0D5-CD8C-4FFE-AB01-FA82284613D4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5666CA-3938-4D5D-8E26-15D9AF945F65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1FCB-F562-467A-A3AE-7FA566D2EBC4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C38543-6957-4C0E-9B8C-310A8DFEFEF4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828BA8-AC4D-4C88-AFEC-E7C7BA3DF934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F5D42-925B-4134-9396-4CD5A61B303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AAD2E5-8E13-44F2-A096-8BCF1EC1272B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55C94B-18D5-4D27-B4B1-2F779DA04F9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BDE85-4C2A-4120-A34D-82F5E03C92ED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58A119-AADE-49C6-BA92-0B6405C042EC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F9F44A-24A2-4DF7-ACED-3F7EE8B0B37F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CFB7B3-F56C-4D78-BCAE-7E07D303971C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E28C13-4F01-4256-9850-EE3ADDD1DAA0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E75D03-28D3-4852-9F68-1FB34B81512B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C424D-E48D-4923-924F-453CCC0DFA24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C3DEFE-0A61-4644-93FD-E4F12A1A1C13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4B8417-C3ED-4F1F-B35E-604084AD7593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9708A7-8C08-4C31-A907-9FD3B1A37D8B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3A3F46-53DD-4DEF-8187-9C7ED9862C7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CB75DD-D9C6-4AA7-B843-611791BB9967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263943-B947-40E2-A847-C61A5B6C8AC3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D3E70A-70F1-40E3-8E90-96F1ED493654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4B3B0-EB72-4BCC-9557-DF7FA116FA5B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A03F4-DC65-489E-AF5C-240D60587A36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EAABDA-77AD-4878-B5E5-F69BC1A37802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76323C-5671-4FD2-93E5-2F9BB5B6D43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72FE36-1605-4C93-B39E-2D915E6D791F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29A1B-B3CC-4A37-AA09-042047231F92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11050-D339-4B5A-B238-0FD7C165AE3E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A8E2-2745-4821-AEBF-1532FB48A428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74FD0-F4C1-4488-9901-4D80A722555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3B55-279E-49AC-85E6-3587B0E74291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66A8-3799-4209-A61A-462FC44AE93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196C-9E61-4E70-B38A-06585B074EA0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5FAD-7CF8-44C4-807C-8D8206C657C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366711-776D-430B-BB0C-9883F76FEE1E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0CDCE4-B44E-47E0-9231-44766421CEB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082C9-20A2-4B70-AAB5-808DE1E8769D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C9939-F91F-4540-AC78-4FEA41806D9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6513-7593-4F59-B9C2-573AE4D6CCB9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CF17-1B89-454A-BE76-5E3E2335D38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DEE4-F250-4225-9825-40BB70230D99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D6F1-0498-476A-9C0C-158B9EBA4D3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C6854-26C7-4D37-9B06-0DF9ED045C14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BD4431-9B11-433E-A8AC-E9FAFA44A12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B04C-DC78-4EDC-A133-388508339FEF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88C6-B805-4508-B45A-E39A171C79E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D671F5-9867-431B-A8B5-2608C7A0D5F1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16736C-65A9-4C30-80EB-70B0C79AB6A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C83AE2-F26A-4240-BDC0-DB824CB330F8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93EFEF-BE5C-46A9-B051-BFA1168E14F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09A63D-A799-4B07-914A-3D2CFA4258C5}" type="datetimeFigureOut">
              <a:rPr lang="he-IL"/>
              <a:pPr>
                <a:defRPr/>
              </a:pPr>
              <a:t>ט'/אדר ב/תשע"א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C217D-EBB3-468E-AA5E-F1E5DAE442F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3" r:id="rId4"/>
    <p:sldLayoutId id="2147483704" r:id="rId5"/>
    <p:sldLayoutId id="2147483711" r:id="rId6"/>
    <p:sldLayoutId id="2147483705" r:id="rId7"/>
    <p:sldLayoutId id="2147483712" r:id="rId8"/>
    <p:sldLayoutId id="2147483713" r:id="rId9"/>
    <p:sldLayoutId id="2147483706" r:id="rId10"/>
    <p:sldLayoutId id="214748370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cs typeface="Times New Roman" pitchFamily="18" charset="0"/>
        </a:defRPr>
      </a:lvl9pPr>
    </p:titleStyle>
    <p:bodyStyle>
      <a:lvl1pPr marL="273050" indent="-273050" algn="r" rtl="1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r" rtl="1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r" rtl="1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r" rtl="1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gif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3.gif"/><Relationship Id="rId9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21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hyperlink" Target="../LG/presentations/films/Good%20Drivers%20Just%20Drive%20AUSTRALIA.wmv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slide" Target="slide21.xml"/><Relationship Id="rId15" Type="http://schemas.openxmlformats.org/officeDocument/2006/relationships/image" Target="../media/image39.jpeg"/><Relationship Id="rId10" Type="http://schemas.openxmlformats.org/officeDocument/2006/relationships/hyperlink" Target="lior.mpg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gif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23850" y="-96838"/>
            <a:ext cx="8496300" cy="483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ea typeface="Times New Roman" pitchFamily="18" charset="0"/>
                <a:cs typeface="Arial" charset="0"/>
              </a:rPr>
              <a:t>Psychological Aspects of Drivers </a:t>
            </a:r>
          </a:p>
          <a:p>
            <a:pPr algn="ctr"/>
            <a:r>
              <a:rPr lang="en-US" sz="4000" b="1">
                <a:ea typeface="Times New Roman" pitchFamily="18" charset="0"/>
                <a:cs typeface="Arial" charset="0"/>
              </a:rPr>
              <a:t>Approaching Level Crossing.</a:t>
            </a:r>
          </a:p>
          <a:p>
            <a:pPr algn="ctr"/>
            <a:endParaRPr lang="en-US" sz="2400" b="1">
              <a:ea typeface="Times New Roman" pitchFamily="18" charset="0"/>
              <a:cs typeface="Arial" charset="0"/>
            </a:endParaRPr>
          </a:p>
          <a:p>
            <a:pPr algn="ctr"/>
            <a:endParaRPr lang="en-US" sz="24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3600" b="1">
                <a:ea typeface="Times New Roman" pitchFamily="18" charset="0"/>
                <a:cs typeface="Arial" charset="0"/>
              </a:rPr>
              <a:t>Using Scientific Methodology and Creativity </a:t>
            </a:r>
          </a:p>
          <a:p>
            <a:pPr algn="ctr" eaLnBrk="0" hangingPunct="0"/>
            <a:r>
              <a:rPr lang="en-US" sz="3600" b="1">
                <a:ea typeface="Times New Roman" pitchFamily="18" charset="0"/>
                <a:cs typeface="Arial" charset="0"/>
              </a:rPr>
              <a:t>to Improve Safety</a:t>
            </a:r>
          </a:p>
          <a:p>
            <a:pPr algn="ctr" eaLnBrk="0" hangingPunct="0"/>
            <a:endParaRPr lang="en-US" sz="2400">
              <a:cs typeface="Arial" charset="0"/>
            </a:endParaRPr>
          </a:p>
          <a:p>
            <a:pPr algn="ctr" eaLnBrk="0" hangingPunct="0"/>
            <a:r>
              <a:rPr lang="en-US" sz="2400"/>
              <a:t>Michael H. Cale’</a:t>
            </a:r>
            <a:endParaRPr lang="en-US" sz="2400">
              <a:cs typeface="Arial" charset="0"/>
            </a:endParaRPr>
          </a:p>
          <a:p>
            <a:pPr algn="ctr" eaLnBrk="0" hangingPunct="0"/>
            <a:r>
              <a:rPr lang="en-US" sz="2400"/>
              <a:t>  Israel Railways and CogniTo Ltd. 2011</a:t>
            </a:r>
            <a:endParaRPr lang="en-US" sz="2400">
              <a:cs typeface="Arial" charset="0"/>
            </a:endParaRPr>
          </a:p>
        </p:txBody>
      </p:sp>
      <p:pic>
        <p:nvPicPr>
          <p:cNvPr id="14339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boring_lectur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1341438"/>
            <a:ext cx="51562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3059113" y="5084763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>
                <a:latin typeface="Century Schoolbook"/>
              </a:rPr>
              <a:t>My lecture last week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personaliti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981075"/>
            <a:ext cx="219392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9" descr="shrink0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908050"/>
            <a:ext cx="15160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1" descr="shrink0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2060575"/>
            <a:ext cx="13382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2" descr="shrink04jpg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3573463"/>
            <a:ext cx="2151063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shrink0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4005263"/>
            <a:ext cx="14128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4" descr="shrink05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4941888"/>
            <a:ext cx="21209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1763713" y="404813"/>
            <a:ext cx="561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>
                <a:latin typeface="Century Schoolbook"/>
              </a:rPr>
              <a:t> </a:t>
            </a:r>
            <a:r>
              <a:rPr lang="en-US">
                <a:latin typeface="Century Schoolbook"/>
              </a:rPr>
              <a:t> The danger in the field of clinical psychology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Bored cur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620713"/>
            <a:ext cx="47879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2268538" y="4581525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>
                <a:latin typeface="Century Schoolbook"/>
              </a:rPr>
              <a:t>A natural solution to the danger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shrink0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38798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627313" y="4581525"/>
            <a:ext cx="4824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>
                <a:latin typeface="Century Schoolbook"/>
              </a:rPr>
              <a:t>A technical solution to the problem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7" descr="signs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39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signs0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908050"/>
            <a:ext cx="249713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0" descr="signs0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133600"/>
            <a:ext cx="4652963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2124075" y="6021388"/>
            <a:ext cx="475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>
                <a:latin typeface="Century Schoolbook"/>
              </a:rPr>
              <a:t>What kind of a solution is this ?</a:t>
            </a:r>
            <a:endParaRPr lang="he-IL" sz="2400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6" descr="trainsign0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700213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trainsign0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2205038"/>
            <a:ext cx="3095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trainsign0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3357563"/>
            <a:ext cx="2408238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9" descr="trainsign0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188913"/>
            <a:ext cx="2174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0" descr="trainsign0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0"/>
            <a:ext cx="2265362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1" descr="trainsign08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79613" y="4797425"/>
            <a:ext cx="1838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Box 12"/>
          <p:cNvSpPr txBox="1">
            <a:spLocks noChangeArrowheads="1"/>
          </p:cNvSpPr>
          <p:nvPr/>
        </p:nvSpPr>
        <p:spPr bwMode="auto">
          <a:xfrm>
            <a:off x="3348038" y="260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2800">
                <a:latin typeface="Century Schoolbook"/>
              </a:rPr>
              <a:t>Or this ? </a:t>
            </a:r>
            <a:endParaRPr lang="he-IL" sz="2800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323850" y="1916113"/>
            <a:ext cx="8496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ea typeface="Times New Roman" pitchFamily="18" charset="0"/>
                <a:cs typeface="Arial" charset="0"/>
              </a:rPr>
              <a:t>1.	What is the danger ?</a:t>
            </a:r>
            <a:endParaRPr lang="en-US" sz="3600">
              <a:ea typeface="Times New Roman" pitchFamily="18" charset="0"/>
              <a:cs typeface="Arial" charset="0"/>
            </a:endParaRPr>
          </a:p>
        </p:txBody>
      </p:sp>
      <p:pic>
        <p:nvPicPr>
          <p:cNvPr id="45059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323850" y="2781300"/>
            <a:ext cx="849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ea typeface="Times New Roman" pitchFamily="18" charset="0"/>
                <a:cs typeface="Arial" charset="0"/>
              </a:rPr>
              <a:t>2.	Why is there a danger ?</a:t>
            </a:r>
            <a:endParaRPr lang="en-US" sz="3600">
              <a:ea typeface="Times New Roman" pitchFamily="18" charset="0"/>
              <a:cs typeface="Arial" charset="0"/>
            </a:endParaRPr>
          </a:p>
        </p:txBody>
      </p:sp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395288" y="3573463"/>
            <a:ext cx="8497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ea typeface="Times New Roman" pitchFamily="18" charset="0"/>
                <a:cs typeface="Arial" charset="0"/>
              </a:rPr>
              <a:t>3.	What can we do to prevent the danger ?</a:t>
            </a:r>
            <a:endParaRPr lang="en-US" sz="3600">
              <a:ea typeface="Times New Roman" pitchFamily="18" charset="0"/>
              <a:cs typeface="Arial" charset="0"/>
            </a:endParaRP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1692275" y="404813"/>
            <a:ext cx="5616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4400">
                <a:latin typeface="Century Schoolbook"/>
              </a:rPr>
              <a:t>Let’s be serious</a:t>
            </a:r>
            <a:endParaRPr lang="he-IL" sz="4400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323850" y="40481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ea typeface="Times New Roman" pitchFamily="18" charset="0"/>
                <a:cs typeface="Arial" charset="0"/>
              </a:rPr>
              <a:t>1.	What is the danger ?</a:t>
            </a:r>
            <a:endParaRPr lang="en-US" sz="36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1050" y="1397000"/>
          <a:ext cx="5568950" cy="330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4140"/>
                <a:gridCol w="278414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Behavior at level crossings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Psychologists’ lectures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Destroying the barrier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Falling asleep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Crashing</a:t>
                      </a:r>
                      <a:r>
                        <a:rPr lang="en-US" baseline="0" dirty="0" smtClean="0"/>
                        <a:t> with train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Not understanding the material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Following vehicle(s) may crash with train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 Looking like</a:t>
                      </a:r>
                      <a:r>
                        <a:rPr lang="en-US" baseline="0" dirty="0" smtClean="0"/>
                        <a:t> an idiot when you nod off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Causing the train to  derail ( catastrophe 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Wasting your time and travel budget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323850" y="40481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ea typeface="Times New Roman" pitchFamily="18" charset="0"/>
                <a:cs typeface="Arial" charset="0"/>
              </a:rPr>
              <a:t>2. Why is there a danger ?</a:t>
            </a:r>
            <a:endParaRPr lang="en-US" sz="36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1050" y="1397000"/>
          <a:ext cx="5568950" cy="40433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4140"/>
                <a:gridCol w="278414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Behavior at level crossings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Psychologists’ lectures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Lack of attention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Shrinks are really boring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Fatigue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Jet lag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Autopilot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Great bar in the hotel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speed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Shrinks are even</a:t>
                      </a:r>
                      <a:r>
                        <a:rPr lang="en-US" baseline="0" dirty="0" smtClean="0"/>
                        <a:t> more boring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Disorientation / Confusion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Language problems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Solution for Visual</a:t>
                      </a:r>
                      <a:r>
                        <a:rPr lang="en-US" baseline="0" dirty="0" smtClean="0"/>
                        <a:t> Illusions ( + / - 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You know…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23850" y="127000"/>
            <a:ext cx="84963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ea typeface="Times New Roman" pitchFamily="18" charset="0"/>
                <a:cs typeface="Arial" charset="0"/>
              </a:rPr>
              <a:t>3.	What can we do to prevent the danger ?</a:t>
            </a:r>
            <a:endParaRPr lang="en-US" sz="36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1050" y="1355725"/>
          <a:ext cx="5568950" cy="55022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4140"/>
                <a:gridCol w="278414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Behavior at level crossings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Psychologists’ lectures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Solution for lack of attention    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matchsticks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Solution for Fatigue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Use humor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Solution for Autopilot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Surprise</a:t>
                      </a:r>
                      <a:r>
                        <a:rPr lang="en-US" baseline="0" dirty="0" smtClean="0"/>
                        <a:t> noise (Haydn)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Solution for High</a:t>
                      </a:r>
                      <a:r>
                        <a:rPr lang="en-US" baseline="0" dirty="0" smtClean="0"/>
                        <a:t> speed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Have neighbor take notes and go to the pool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Solution for Disorientation and Confusion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Bribe the</a:t>
                      </a:r>
                      <a:r>
                        <a:rPr lang="en-US" baseline="0" dirty="0" smtClean="0"/>
                        <a:t> audience to stay awake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Visual</a:t>
                      </a:r>
                      <a:r>
                        <a:rPr lang="en-US" baseline="0" dirty="0" smtClean="0"/>
                        <a:t> Illusions ( + / - 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Attack</a:t>
                      </a:r>
                      <a:r>
                        <a:rPr lang="en-US" baseline="0" dirty="0" smtClean="0"/>
                        <a:t> conference organizers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Offer something worth while</a:t>
                      </a:r>
                      <a:endParaRPr lang="he-IL" dirty="0" smtClean="0"/>
                    </a:p>
                    <a:p>
                      <a:pPr algn="l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Offer something worth while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23850" y="1965325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ea typeface="Times New Roman" pitchFamily="18" charset="0"/>
                <a:cs typeface="Arial" charset="0"/>
              </a:rPr>
              <a:t>Boring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pic>
        <p:nvPicPr>
          <p:cNvPr id="16387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916238" y="4652963"/>
            <a:ext cx="424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>
                <a:latin typeface="Century Schoolbook"/>
              </a:rPr>
              <a:t>The danger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179388" y="476250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ea typeface="Times New Roman" pitchFamily="18" charset="0"/>
                <a:cs typeface="Arial" charset="0"/>
              </a:rPr>
              <a:t>The Israeli picture: 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pic>
        <p:nvPicPr>
          <p:cNvPr id="53251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2124075" y="1700213"/>
            <a:ext cx="57610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latin typeface="Century Schoolbook"/>
              </a:rPr>
              <a:t>95 level crossings</a:t>
            </a:r>
            <a:endParaRPr lang="et-EE">
              <a:latin typeface="Century Schoolbook"/>
            </a:endParaRPr>
          </a:p>
          <a:p>
            <a:pPr rtl="1"/>
            <a:r>
              <a:rPr lang="et-EE">
                <a:latin typeface="Century Schoolbook"/>
              </a:rPr>
              <a:t>Just over 1000 kilometers of tracks </a:t>
            </a:r>
            <a:endParaRPr lang="en-US">
              <a:latin typeface="Century Schoolbook"/>
            </a:endParaRPr>
          </a:p>
          <a:p>
            <a:pPr rtl="1"/>
            <a:r>
              <a:rPr lang="en-US">
                <a:latin typeface="Century Schoolbook"/>
              </a:rPr>
              <a:t>400 barriers broken per annum</a:t>
            </a:r>
          </a:p>
          <a:p>
            <a:pPr rtl="1"/>
            <a:r>
              <a:rPr lang="et-EE">
                <a:latin typeface="Century Schoolbook"/>
              </a:rPr>
              <a:t>During 2010 there were six accidents with seven fatalities</a:t>
            </a:r>
            <a:endParaRPr lang="en-US">
              <a:latin typeface="Century Schoolbook"/>
            </a:endParaRPr>
          </a:p>
          <a:p>
            <a:pPr rtl="1"/>
            <a:endParaRPr lang="en-US">
              <a:latin typeface="Century Schoolbook"/>
            </a:endParaRPr>
          </a:p>
          <a:p>
            <a:pPr rtl="1"/>
            <a:r>
              <a:rPr lang="et-EE">
                <a:latin typeface="Century Schoolbook"/>
              </a:rPr>
              <a:t> </a:t>
            </a:r>
            <a:endParaRPr lang="en-US">
              <a:latin typeface="Century Schoolbook"/>
            </a:endParaRPr>
          </a:p>
        </p:txBody>
      </p:sp>
      <p:pic>
        <p:nvPicPr>
          <p:cNvPr id="53253" name="Picture 8" descr="66340-Royalty-Free-RF-Clipart-Illustration-Of-A-Global-Character-Carrying-An-Israel-Fla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357563"/>
            <a:ext cx="1968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9" descr="48435-Royalty-Free-RF-Clipart-Illustration-Of-A-Pink-Love-Heart-Waving-An-Israel-Fla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5157788"/>
            <a:ext cx="130016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50825" y="476250"/>
            <a:ext cx="849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ea typeface="Times New Roman" pitchFamily="18" charset="0"/>
                <a:cs typeface="Arial" charset="0"/>
              </a:rPr>
              <a:t>The Process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pic>
        <p:nvPicPr>
          <p:cNvPr id="55299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7"/>
          <p:cNvSpPr txBox="1">
            <a:spLocks noChangeArrowheads="1"/>
          </p:cNvSpPr>
          <p:nvPr/>
        </p:nvSpPr>
        <p:spPr bwMode="auto">
          <a:xfrm>
            <a:off x="1619250" y="1628775"/>
            <a:ext cx="7129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latin typeface="Century Schoolbook"/>
              </a:rPr>
              <a:t>1.      </a:t>
            </a:r>
            <a:r>
              <a:rPr lang="en-US" sz="2000">
                <a:latin typeface="Century Schoolbook"/>
              </a:rPr>
              <a:t>Extensive  search of the empirical literature</a:t>
            </a:r>
          </a:p>
        </p:txBody>
      </p:sp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1692275" y="2420938"/>
            <a:ext cx="6335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latin typeface="Century Schoolbook"/>
              </a:rPr>
              <a:t>2.       </a:t>
            </a:r>
            <a:r>
              <a:rPr lang="en-US" sz="2000">
                <a:latin typeface="Century Schoolbook"/>
              </a:rPr>
              <a:t>Develop and Present a list of proposals</a:t>
            </a:r>
          </a:p>
        </p:txBody>
      </p:sp>
      <p:sp>
        <p:nvSpPr>
          <p:cNvPr id="55302" name="TextBox 9"/>
          <p:cNvSpPr txBox="1">
            <a:spLocks noChangeArrowheads="1"/>
          </p:cNvSpPr>
          <p:nvPr/>
        </p:nvSpPr>
        <p:spPr bwMode="auto">
          <a:xfrm>
            <a:off x="1763713" y="3141663"/>
            <a:ext cx="71294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latin typeface="Century Schoolbook"/>
              </a:rPr>
              <a:t>3.       </a:t>
            </a:r>
            <a:r>
              <a:rPr lang="en-US" sz="2000">
                <a:latin typeface="Century Schoolbook"/>
              </a:rPr>
              <a:t>Combine list of “scientific” proposals with a list of suggestions deriving from current work at Israel Railways</a:t>
            </a:r>
          </a:p>
        </p:txBody>
      </p:sp>
      <p:sp>
        <p:nvSpPr>
          <p:cNvPr id="55303" name="TextBox 10"/>
          <p:cNvSpPr txBox="1">
            <a:spLocks noChangeArrowheads="1"/>
          </p:cNvSpPr>
          <p:nvPr/>
        </p:nvSpPr>
        <p:spPr bwMode="auto">
          <a:xfrm>
            <a:off x="2014538" y="4221163"/>
            <a:ext cx="7129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latin typeface="Century Schoolbook"/>
              </a:rPr>
              <a:t>4.       </a:t>
            </a:r>
            <a:r>
              <a:rPr lang="en-US" sz="2000">
                <a:latin typeface="Century Schoolbook"/>
              </a:rPr>
              <a:t>Develop a photo realistic simulator to study the effectiveness of each proposal before implementation</a:t>
            </a:r>
          </a:p>
        </p:txBody>
      </p:sp>
      <p:sp>
        <p:nvSpPr>
          <p:cNvPr id="55304" name="TextBox 11"/>
          <p:cNvSpPr txBox="1">
            <a:spLocks noChangeArrowheads="1"/>
          </p:cNvSpPr>
          <p:nvPr/>
        </p:nvSpPr>
        <p:spPr bwMode="auto">
          <a:xfrm>
            <a:off x="1835150" y="5229225"/>
            <a:ext cx="7129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latin typeface="Century Schoolbook"/>
              </a:rPr>
              <a:t>5.       </a:t>
            </a:r>
            <a:r>
              <a:rPr lang="en-US" sz="2000">
                <a:latin typeface="Century Schoolbook"/>
              </a:rPr>
              <a:t>Implement the tools which have been empirically proven to be valid and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323850" y="395288"/>
            <a:ext cx="84963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>
                <a:ea typeface="Times New Roman" pitchFamily="18" charset="0"/>
                <a:cs typeface="Arial" charset="0"/>
              </a:rPr>
              <a:t>One prerequisite</a:t>
            </a:r>
          </a:p>
          <a:p>
            <a:pPr algn="ctr"/>
            <a:endParaRPr lang="en-US" sz="4000" b="1"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3200" b="1">
                <a:ea typeface="Times New Roman" pitchFamily="18" charset="0"/>
                <a:cs typeface="Arial" charset="0"/>
              </a:rPr>
              <a:t>Open your mind </a:t>
            </a:r>
          </a:p>
          <a:p>
            <a:pPr algn="ctr"/>
            <a:endParaRPr lang="en-US" sz="3200" b="1">
              <a:ea typeface="Times New Roman" pitchFamily="18" charset="0"/>
              <a:cs typeface="Arial" charset="0"/>
            </a:endParaRPr>
          </a:p>
          <a:p>
            <a:pPr algn="ctr"/>
            <a:endParaRPr lang="en-US" sz="3200" b="1"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3200" b="1">
                <a:ea typeface="Times New Roman" pitchFamily="18" charset="0"/>
                <a:cs typeface="Arial" charset="0"/>
              </a:rPr>
              <a:t>and lock all rules, regulations and common beliefs away</a:t>
            </a:r>
            <a:endParaRPr lang="en-US" sz="3200">
              <a:ea typeface="Times New Roman" pitchFamily="18" charset="0"/>
              <a:cs typeface="Arial" charset="0"/>
            </a:endParaRPr>
          </a:p>
        </p:txBody>
      </p:sp>
      <p:pic>
        <p:nvPicPr>
          <p:cNvPr id="57347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7" descr="vault-bank-backup-saf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365625"/>
            <a:ext cx="13668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 descr="openyourmin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1628775"/>
            <a:ext cx="1168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179388" y="333375"/>
            <a:ext cx="87852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>
                <a:ea typeface="Times New Roman" pitchFamily="18" charset="0"/>
                <a:cs typeface="Arial" charset="0"/>
              </a:rPr>
              <a:t>One Assumption</a:t>
            </a:r>
          </a:p>
          <a:p>
            <a:pPr algn="ctr"/>
            <a:endParaRPr lang="en-US" sz="4000" b="1"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ea typeface="Times New Roman" pitchFamily="18" charset="0"/>
                <a:cs typeface="Arial" charset="0"/>
              </a:rPr>
              <a:t>There are two types of reasons for dangers:</a:t>
            </a:r>
          </a:p>
          <a:p>
            <a:pPr algn="ctr"/>
            <a:endParaRPr lang="en-US" sz="2400" b="1"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ea typeface="Times New Roman" pitchFamily="18" charset="0"/>
                <a:cs typeface="Arial" charset="0"/>
              </a:rPr>
              <a:t>a. Problems in concentration, perception or cognition (driver makes an error)</a:t>
            </a:r>
          </a:p>
          <a:p>
            <a:pPr algn="ctr"/>
            <a:endParaRPr lang="en-US" sz="2400" b="1"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ea typeface="Times New Roman" pitchFamily="18" charset="0"/>
                <a:cs typeface="Arial" charset="0"/>
              </a:rPr>
              <a:t>b. Problems of attitude, motivation and social pressure (driver opts for dangerous behavior )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pic>
        <p:nvPicPr>
          <p:cNvPr id="59395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://justcutts.com/yahoo_site_admin/assets/images/man_-_tired.317183230_std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781300"/>
            <a:ext cx="7159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 descr="C:\WINDOWS\Application Data\Microsoft\Media Catalog\Downloaded Clips\cl59\j022373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4648200"/>
            <a:ext cx="1584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179388" y="-404813"/>
            <a:ext cx="8785225" cy="54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400" b="1">
              <a:cs typeface="Arial" charset="0"/>
            </a:endParaRPr>
          </a:p>
          <a:p>
            <a:pPr algn="ctr"/>
            <a:r>
              <a:rPr lang="en-US" sz="2800" b="1">
                <a:cs typeface="Arial" charset="0"/>
              </a:rPr>
              <a:t>Suggestions and proposals aimed at alleviating problems in concentration, perception or cognition e.g.</a:t>
            </a:r>
          </a:p>
          <a:p>
            <a:pPr algn="ctr"/>
            <a:endParaRPr lang="en-US" sz="2400" b="1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cs typeface="Arial" charset="0"/>
              </a:rPr>
              <a:t>Split attention (e.g cell phones)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cs typeface="Arial" charset="0"/>
              </a:rPr>
              <a:t>Competing Stimuli ( e.g. passengers or advertisements )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cs typeface="Arial" charset="0"/>
              </a:rPr>
              <a:t>Fatigue ( “the number one killer”)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cs typeface="Arial" charset="0"/>
              </a:rPr>
              <a:t>Confusion (“normal” or based on pathological processes )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cs typeface="Arial" charset="0"/>
              </a:rPr>
              <a:t>Alcohol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cs typeface="Arial" charset="0"/>
              </a:rPr>
              <a:t>Underestimation of speed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cs typeface="Arial" charset="0"/>
              </a:rPr>
              <a:t>AD(H)D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cs typeface="Arial" charset="0"/>
              </a:rPr>
              <a:t>Other problems of attention and concentration (e.g.                                                                    boredom )</a:t>
            </a:r>
            <a:endParaRPr lang="en-US" sz="2400">
              <a:cs typeface="Arial" charset="0"/>
            </a:endParaRPr>
          </a:p>
        </p:txBody>
      </p:sp>
      <p:pic>
        <p:nvPicPr>
          <p:cNvPr id="61443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justcutts.com/yahoo_site_admin/assets/images/man_-_tired.317183230_std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2349500"/>
            <a:ext cx="4381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4" descr="http://tbn0.google.com/images?q=tbn:a3yCYETMaU_FnM:http://www.protect-your-phone.com/cellphone.gif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1484313"/>
            <a:ext cx="5064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7" descr="eyesworm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01025" y="4221163"/>
            <a:ext cx="9429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3" descr="tipsy01.jp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0200" y="3141663"/>
            <a:ext cx="5032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תמונה 3" descr="love-is-19-1995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93125" y="1844675"/>
            <a:ext cx="6508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תמונה 5" descr="tired04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8850" y="4797425"/>
            <a:ext cx="67786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3" descr="speed05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67625" y="3284538"/>
            <a:ext cx="1250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4" descr="adhd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8263" y="3644900"/>
            <a:ext cx="64293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4213" y="620713"/>
          <a:ext cx="8064500" cy="45164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5986"/>
                <a:gridCol w="6406730"/>
                <a:gridCol w="49218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Source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Proposed Changes -   Literature Based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( 1 )</a:t>
                      </a:r>
                      <a:endParaRPr lang="he-IL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smtClean="0"/>
                        <a:t>Cale’ (2006,2011) 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Lines with reducing distances when approaching barrier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aseline="0" dirty="0" smtClean="0"/>
                        <a:t>1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smtClean="0"/>
                        <a:t>Cale’ (2006)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Create illusion of bottleneck using paint on road surface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smtClean="0"/>
                        <a:t>Bowman (1987)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Illusion of moving lights (move slowly towards crossing when no train approaches and</a:t>
                      </a:r>
                      <a:r>
                        <a:rPr lang="en-US" baseline="0" dirty="0" smtClean="0"/>
                        <a:t> away when train approaches )</a:t>
                      </a:r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err="1" smtClean="0"/>
                        <a:t>Chien</a:t>
                      </a:r>
                      <a:r>
                        <a:rPr lang="en-US" sz="1400" dirty="0" smtClean="0"/>
                        <a:t>-lung (2010), Bowman(  1988)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Two active signs. 100x150 one</a:t>
                      </a:r>
                      <a:r>
                        <a:rPr lang="en-US" baseline="0" dirty="0" smtClean="0"/>
                        <a:t> hundred meters and 150x200 fifty meters from the barriers ( option: check effectiveness on both sides of road )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err="1" smtClean="0"/>
                        <a:t>Kattack</a:t>
                      </a:r>
                      <a:r>
                        <a:rPr lang="en-US" sz="1400" dirty="0" smtClean="0"/>
                        <a:t> &amp;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McNight</a:t>
                      </a:r>
                      <a:r>
                        <a:rPr lang="en-US" sz="1400" baseline="0" dirty="0" smtClean="0"/>
                        <a:t> (2007)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Flexible rubber poles (50 cm height) between lanes 40 meters before barriers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5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smtClean="0"/>
                        <a:t>Witte &amp; </a:t>
                      </a:r>
                      <a:r>
                        <a:rPr lang="en-US" sz="1400" dirty="0" err="1" smtClean="0"/>
                        <a:t>Donnehue</a:t>
                      </a:r>
                      <a:r>
                        <a:rPr lang="en-US" sz="1400" dirty="0" smtClean="0"/>
                        <a:t> (2007)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Huge LCS screen which works when barrier is closed and gives information: Date, time,</a:t>
                      </a:r>
                      <a:r>
                        <a:rPr lang="en-US" baseline="0" dirty="0" smtClean="0"/>
                        <a:t> temperature, speed of approaching train, braking distance and real news 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6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cogni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2838" y="836613"/>
            <a:ext cx="4111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4213" y="620713"/>
          <a:ext cx="8064500" cy="32353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5986"/>
                <a:gridCol w="6406730"/>
                <a:gridCol w="49218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Source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Proposed Changes -  Literature Based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( 2 )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smtClean="0"/>
                        <a:t>Davey (2008)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 Huge LCD</a:t>
                      </a:r>
                      <a:r>
                        <a:rPr lang="en-US" baseline="0" dirty="0" smtClean="0"/>
                        <a:t> as 6 but gives picture of vehicles waiting (feeling of big brother) and personal message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aseline="0" dirty="0" smtClean="0"/>
                        <a:t>7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smtClean="0"/>
                        <a:t>Davey (2008)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7 but early active warning “active police surveillance ahead” 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8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smtClean="0"/>
                        <a:t>Geller ,(2005), </a:t>
                      </a:r>
                      <a:r>
                        <a:rPr lang="en-US" sz="1400" dirty="0" err="1" smtClean="0"/>
                        <a:t>Cialdini</a:t>
                      </a:r>
                      <a:r>
                        <a:rPr lang="en-US" sz="1400" dirty="0" smtClean="0"/>
                        <a:t> (2008)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aseline="0" dirty="0" smtClean="0"/>
                        <a:t>As 8 plus positive group information ( in the last week x% of the drivers waited safely at this crossing</a:t>
                      </a:r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he-IL" dirty="0" smtClean="0"/>
                        <a:t>9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 smtClean="0"/>
                        <a:t>Cale(2009)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Three</a:t>
                      </a:r>
                      <a:r>
                        <a:rPr lang="en-US" baseline="0" dirty="0" smtClean="0"/>
                        <a:t> thin, flexible pipes 50, 100 and 150 meters from the barrier which produce 60db noise (wakeup) 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10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16013" y="476250"/>
          <a:ext cx="7416800" cy="57054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87695"/>
                <a:gridCol w="529129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Proposed Changes - Experience Based ( 1 )</a:t>
                      </a:r>
                      <a:endParaRPr lang="he-IL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 Most items will be tested using normal or bright, fluorescent</a:t>
                      </a:r>
                      <a:r>
                        <a:rPr lang="en-US" baseline="0" dirty="0" smtClean="0"/>
                        <a:t> paints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aseline="0" dirty="0" smtClean="0"/>
                        <a:t>1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Lines if “cat’s eyes” which produce 60,70 or 80db when an average car passes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baseline="0" dirty="0" smtClean="0"/>
                        <a:t>Similar to the LCD screen suggestion ( 1.9) but indicating number of drivers who were punished for not abiding to the regulations during the last month  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As proposal</a:t>
                      </a:r>
                      <a:r>
                        <a:rPr lang="en-US" baseline="0" dirty="0" smtClean="0"/>
                        <a:t> above ( 2.3) but with large, active warning sign “ level </a:t>
                      </a:r>
                      <a:r>
                        <a:rPr lang="he-IL" baseline="0" dirty="0" smtClean="0"/>
                        <a:t>  </a:t>
                      </a:r>
                      <a:r>
                        <a:rPr lang="en-US" baseline="0" dirty="0" smtClean="0"/>
                        <a:t>crossing with police surveillance ahead” 100 meters before crossing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“Normal” traffic light 24 meters before the crossing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he-IL" dirty="0" smtClean="0"/>
                        <a:t>5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Regulatory speed bumps with reflectors 30 meters before the crossing. Two color</a:t>
                      </a:r>
                      <a:r>
                        <a:rPr lang="en-US" baseline="0" dirty="0" smtClean="0"/>
                        <a:t> / brightness options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6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Speed bumps which are 10%</a:t>
                      </a:r>
                      <a:r>
                        <a:rPr lang="en-US" baseline="0" dirty="0" smtClean="0"/>
                        <a:t> higher than regulations </a:t>
                      </a:r>
                      <a:r>
                        <a:rPr lang="en-US" dirty="0" smtClean="0"/>
                        <a:t>with reflectors 30 meters before the crossing. Two color</a:t>
                      </a:r>
                      <a:r>
                        <a:rPr lang="en-US" baseline="0" dirty="0" smtClean="0"/>
                        <a:t> / brightness options</a:t>
                      </a:r>
                      <a:endParaRPr lang="he-IL" dirty="0" smtClean="0"/>
                    </a:p>
                    <a:p>
                      <a:pPr algn="l"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7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16013" y="476250"/>
          <a:ext cx="7416800" cy="45767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87695"/>
                <a:gridCol w="529129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Proposed Changes - Experience Based ( 2 )</a:t>
                      </a:r>
                      <a:endParaRPr lang="he-IL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 Changing the appearance of the level</a:t>
                      </a:r>
                      <a:r>
                        <a:rPr lang="en-US" baseline="0" dirty="0" smtClean="0"/>
                        <a:t> crossing.  30 meters of the approach will be painted light blue with yellow boundaries (Japanese model )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aseline="0" dirty="0" smtClean="0"/>
                        <a:t>8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Changing the appearance of the level</a:t>
                      </a:r>
                      <a:r>
                        <a:rPr lang="en-US" baseline="0" dirty="0" smtClean="0"/>
                        <a:t> crossing.  30 meters of the approach will be painted light blue with yellow boundaries and the rail area bright green (Japanese model )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9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baseline="0" dirty="0" smtClean="0"/>
                        <a:t>As above ( 2.9) with a 3x3 meter pictogram of a train in red on the light blue surface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10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Giving</a:t>
                      </a:r>
                      <a:r>
                        <a:rPr lang="en-US" baseline="0" dirty="0" smtClean="0"/>
                        <a:t> the barriers and warning signs a black frame (supposedly to prevent problems when blinded by sun ) 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11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Covering the poles of sign posts in the area of the crossing with red/white padding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12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Adding reflectors to the stopping line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13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358775" y="661988"/>
            <a:ext cx="8785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cs typeface="Arial" charset="0"/>
              </a:rPr>
              <a:t>Suggestions and proposals aimed at alleviating problems of attitude, motivation and social pressure (driver opts for dangerous behavior )</a:t>
            </a:r>
            <a:endParaRPr lang="en-US" sz="2400" b="1">
              <a:cs typeface="Arial" charset="0"/>
            </a:endParaRPr>
          </a:p>
        </p:txBody>
      </p:sp>
      <p:pic>
        <p:nvPicPr>
          <p:cNvPr id="71683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Box 14"/>
          <p:cNvSpPr txBox="1">
            <a:spLocks noChangeArrowheads="1"/>
          </p:cNvSpPr>
          <p:nvPr/>
        </p:nvSpPr>
        <p:spPr bwMode="auto">
          <a:xfrm>
            <a:off x="2124075" y="2781300"/>
            <a:ext cx="5543550" cy="2862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3600">
                <a:latin typeface="Old English Text MT"/>
              </a:rPr>
              <a:t>Why do people chose to put themselves in danger ?</a:t>
            </a:r>
          </a:p>
          <a:p>
            <a:pPr algn="ctr" rtl="1"/>
            <a:endParaRPr lang="en-US" sz="3600">
              <a:latin typeface="Old English Text MT"/>
            </a:endParaRPr>
          </a:p>
          <a:p>
            <a:pPr algn="ctr" rtl="1"/>
            <a:r>
              <a:rPr lang="en-US" sz="3600">
                <a:latin typeface="Old English Text MT"/>
              </a:rPr>
              <a:t>Old Question</a:t>
            </a:r>
          </a:p>
          <a:p>
            <a:pPr algn="ctr" rtl="1"/>
            <a:r>
              <a:rPr lang="en-US" sz="3600">
                <a:latin typeface="Old English Text MT"/>
              </a:rPr>
              <a:t>Two Answers</a:t>
            </a:r>
            <a:endParaRPr lang="he-IL" sz="3600">
              <a:latin typeface="Old English Text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23850" y="1533525"/>
            <a:ext cx="8496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600" b="1">
                <a:ea typeface="Times New Roman" pitchFamily="18" charset="0"/>
                <a:cs typeface="Arial" charset="0"/>
              </a:rPr>
              <a:t>Boring</a:t>
            </a:r>
            <a:endParaRPr lang="en-US" sz="9600">
              <a:ea typeface="Times New Roman" pitchFamily="18" charset="0"/>
              <a:cs typeface="Arial" charset="0"/>
            </a:endParaRPr>
          </a:p>
        </p:txBody>
      </p:sp>
      <p:pic>
        <p:nvPicPr>
          <p:cNvPr id="18435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916238" y="4365625"/>
            <a:ext cx="331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>
                <a:latin typeface="Century Schoolbook"/>
              </a:rPr>
              <a:t>The danger in huge letters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6"/>
          <p:cNvSpPr>
            <a:spLocks noChangeArrowheads="1"/>
          </p:cNvSpPr>
          <p:nvPr/>
        </p:nvSpPr>
        <p:spPr bwMode="auto">
          <a:xfrm>
            <a:off x="971550" y="476250"/>
            <a:ext cx="734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800">
                <a:latin typeface="Old English Text MT"/>
              </a:rPr>
              <a:t>Why do people chose to put themselves in danger </a:t>
            </a:r>
            <a:r>
              <a:rPr lang="en-US">
                <a:latin typeface="Old English Text MT"/>
              </a:rPr>
              <a:t>?</a:t>
            </a:r>
          </a:p>
        </p:txBody>
      </p:sp>
      <p:sp>
        <p:nvSpPr>
          <p:cNvPr id="73732" name="TextBox 9"/>
          <p:cNvSpPr txBox="1">
            <a:spLocks noChangeArrowheads="1"/>
          </p:cNvSpPr>
          <p:nvPr/>
        </p:nvSpPr>
        <p:spPr bwMode="auto">
          <a:xfrm>
            <a:off x="1547813" y="1916113"/>
            <a:ext cx="698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2000" b="1">
                <a:latin typeface="Century Schoolbook"/>
              </a:rPr>
              <a:t>1.   Risk Homeostasis ( Wilde 2001, Cale’ 2006) </a:t>
            </a:r>
            <a:endParaRPr lang="he-IL" sz="2000" b="1">
              <a:latin typeface="Century Schoolbook"/>
            </a:endParaRPr>
          </a:p>
        </p:txBody>
      </p:sp>
      <p:sp>
        <p:nvSpPr>
          <p:cNvPr id="73733" name="TextBox 10"/>
          <p:cNvSpPr txBox="1">
            <a:spLocks noChangeArrowheads="1"/>
          </p:cNvSpPr>
          <p:nvPr/>
        </p:nvSpPr>
        <p:spPr bwMode="auto">
          <a:xfrm>
            <a:off x="2555875" y="2636838"/>
            <a:ext cx="496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2800">
                <a:latin typeface="Century Schoolbook"/>
              </a:rPr>
              <a:t>Goodbye intuition !</a:t>
            </a:r>
            <a:endParaRPr lang="he-IL" sz="2800">
              <a:latin typeface="Century Schoolbook"/>
            </a:endParaRPr>
          </a:p>
        </p:txBody>
      </p:sp>
      <p:pic>
        <p:nvPicPr>
          <p:cNvPr id="73734" name="Picture 11" descr="goodbye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781300"/>
            <a:ext cx="14859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9"/>
          <p:cNvSpPr txBox="1">
            <a:spLocks noChangeArrowheads="1"/>
          </p:cNvSpPr>
          <p:nvPr/>
        </p:nvSpPr>
        <p:spPr bwMode="auto">
          <a:xfrm>
            <a:off x="684213" y="404813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2400" b="1">
                <a:latin typeface="Century Schoolbook"/>
              </a:rPr>
              <a:t>1.   Risk Homeostasis ( Wilde 2001, Cale’ 2006) </a:t>
            </a:r>
            <a:endParaRPr lang="he-IL" sz="2400" b="1">
              <a:latin typeface="Century Schoolbook"/>
            </a:endParaRPr>
          </a:p>
        </p:txBody>
      </p:sp>
      <p:sp>
        <p:nvSpPr>
          <p:cNvPr id="75780" name="TextBox 10"/>
          <p:cNvSpPr txBox="1">
            <a:spLocks noChangeArrowheads="1"/>
          </p:cNvSpPr>
          <p:nvPr/>
        </p:nvSpPr>
        <p:spPr bwMode="auto">
          <a:xfrm>
            <a:off x="827088" y="1484313"/>
            <a:ext cx="7489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800">
                <a:latin typeface="Century Schoolbook"/>
              </a:rPr>
              <a:t>Main lesson :</a:t>
            </a:r>
          </a:p>
          <a:p>
            <a:pPr algn="ctr" rtl="1"/>
            <a:endParaRPr lang="en-US" sz="2800">
              <a:latin typeface="Century Schoolbook"/>
            </a:endParaRPr>
          </a:p>
          <a:p>
            <a:pPr algn="ctr" rtl="1"/>
            <a:r>
              <a:rPr lang="en-US" sz="2800">
                <a:latin typeface="Century Schoolbook"/>
              </a:rPr>
              <a:t>Emphasizing dangers or even improvements just might make things worse !</a:t>
            </a:r>
            <a:endParaRPr lang="he-IL" sz="2800">
              <a:latin typeface="Century Schoolbook"/>
            </a:endParaRPr>
          </a:p>
        </p:txBody>
      </p:sp>
      <p:pic>
        <p:nvPicPr>
          <p:cNvPr id="75781" name="Picture 7" descr="scared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3213100"/>
            <a:ext cx="1895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8" descr="scared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4005263"/>
            <a:ext cx="2105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971550" y="476250"/>
            <a:ext cx="734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800">
                <a:latin typeface="Old English Text MT"/>
              </a:rPr>
              <a:t>Why do people chose to put themselves in danger </a:t>
            </a:r>
            <a:r>
              <a:rPr lang="en-US">
                <a:latin typeface="Old English Text MT"/>
              </a:rPr>
              <a:t>?</a:t>
            </a:r>
          </a:p>
        </p:txBody>
      </p:sp>
      <p:sp>
        <p:nvSpPr>
          <p:cNvPr id="77828" name="TextBox 9"/>
          <p:cNvSpPr txBox="1">
            <a:spLocks noChangeArrowheads="1"/>
          </p:cNvSpPr>
          <p:nvPr/>
        </p:nvSpPr>
        <p:spPr bwMode="auto">
          <a:xfrm>
            <a:off x="1476375" y="1268413"/>
            <a:ext cx="6983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2000" b="1">
                <a:latin typeface="Century Schoolbook"/>
              </a:rPr>
              <a:t>2.   ‘ cause it must be worth while ( Cale 2006 ) </a:t>
            </a:r>
            <a:endParaRPr lang="he-IL" sz="2000" b="1">
              <a:latin typeface="Century Schoolbook"/>
            </a:endParaRPr>
          </a:p>
        </p:txBody>
      </p:sp>
      <p:pic>
        <p:nvPicPr>
          <p:cNvPr id="77829" name="תמונה 15" descr="equaz'en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420938"/>
            <a:ext cx="7743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Box 9"/>
          <p:cNvSpPr txBox="1">
            <a:spLocks noChangeArrowheads="1"/>
          </p:cNvSpPr>
          <p:nvPr/>
        </p:nvSpPr>
        <p:spPr bwMode="auto">
          <a:xfrm>
            <a:off x="1619250" y="549275"/>
            <a:ext cx="6985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2800" b="1">
                <a:latin typeface="Century Schoolbook"/>
              </a:rPr>
              <a:t>2</a:t>
            </a:r>
            <a:r>
              <a:rPr lang="en-US" sz="2000" b="1">
                <a:latin typeface="Century Schoolbook"/>
              </a:rPr>
              <a:t>.    </a:t>
            </a:r>
            <a:r>
              <a:rPr lang="en-US" sz="2800" b="1">
                <a:latin typeface="Century Schoolbook"/>
              </a:rPr>
              <a:t>‘cause its worth while  </a:t>
            </a:r>
            <a:r>
              <a:rPr lang="en-US" sz="2400" b="1">
                <a:latin typeface="Century Schoolbook"/>
              </a:rPr>
              <a:t>( Cale’ 2006 ) </a:t>
            </a:r>
            <a:endParaRPr lang="he-IL" sz="2400" b="1">
              <a:latin typeface="Century Schoolbook"/>
            </a:endParaRPr>
          </a:p>
        </p:txBody>
      </p:sp>
      <p:sp>
        <p:nvSpPr>
          <p:cNvPr id="79876" name="TextBox 8"/>
          <p:cNvSpPr txBox="1">
            <a:spLocks noChangeArrowheads="1"/>
          </p:cNvSpPr>
          <p:nvPr/>
        </p:nvSpPr>
        <p:spPr bwMode="auto">
          <a:xfrm>
            <a:off x="1116013" y="1700213"/>
            <a:ext cx="74882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800">
                <a:latin typeface="Century Schoolbook"/>
              </a:rPr>
              <a:t>Main lesson :</a:t>
            </a:r>
          </a:p>
          <a:p>
            <a:pPr algn="ctr" rtl="1"/>
            <a:endParaRPr lang="en-US" sz="2800">
              <a:latin typeface="Century Schoolbook"/>
            </a:endParaRPr>
          </a:p>
          <a:p>
            <a:pPr algn="ctr" rtl="1"/>
            <a:r>
              <a:rPr lang="en-US" sz="2800">
                <a:latin typeface="Century Schoolbook"/>
              </a:rPr>
              <a:t>You might be better off making him an offer, he can’t refuse rather than threatening him</a:t>
            </a:r>
            <a:endParaRPr lang="he-IL" sz="2800">
              <a:latin typeface="Century Schoolbook"/>
            </a:endParaRPr>
          </a:p>
        </p:txBody>
      </p:sp>
      <p:pic>
        <p:nvPicPr>
          <p:cNvPr id="12" name="Picture 4" descr="http://www.bestanimations.com/Cartoons/HumanToons/Hulla-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933825"/>
            <a:ext cx="86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323850" y="179388"/>
            <a:ext cx="84963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ea typeface="Times New Roman" pitchFamily="18" charset="0"/>
                <a:cs typeface="Arial" charset="0"/>
              </a:rPr>
              <a:t>Psychological Aspects of Drivers </a:t>
            </a:r>
          </a:p>
          <a:p>
            <a:pPr algn="ctr"/>
            <a:r>
              <a:rPr lang="en-US" sz="4000" b="1">
                <a:ea typeface="Times New Roman" pitchFamily="18" charset="0"/>
                <a:cs typeface="Arial" charset="0"/>
              </a:rPr>
              <a:t>Approaching Level Crossing.</a:t>
            </a:r>
          </a:p>
          <a:p>
            <a:pPr algn="ctr"/>
            <a:endParaRPr lang="en-US" sz="2400" b="1">
              <a:ea typeface="Times New Roman" pitchFamily="18" charset="0"/>
              <a:cs typeface="Arial" charset="0"/>
            </a:endParaRPr>
          </a:p>
          <a:p>
            <a:pPr algn="ctr"/>
            <a:endParaRPr lang="en-US" sz="24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3600" b="1">
                <a:ea typeface="Times New Roman" pitchFamily="18" charset="0"/>
                <a:cs typeface="Arial" charset="0"/>
              </a:rPr>
              <a:t>Using Scientific Knowledge and Creativity to Improve Safety</a:t>
            </a:r>
          </a:p>
          <a:p>
            <a:pPr algn="ctr" eaLnBrk="0" hangingPunct="0"/>
            <a:endParaRPr lang="en-US" sz="2400">
              <a:cs typeface="Arial" charset="0"/>
            </a:endParaRPr>
          </a:p>
          <a:p>
            <a:pPr algn="ctr" eaLnBrk="0" hangingPunct="0"/>
            <a:r>
              <a:rPr lang="en-US" sz="2400"/>
              <a:t>Michael H. Cale’</a:t>
            </a:r>
            <a:endParaRPr lang="en-US" sz="2400">
              <a:cs typeface="Arial" charset="0"/>
            </a:endParaRPr>
          </a:p>
          <a:p>
            <a:pPr algn="ctr" eaLnBrk="0" hangingPunct="0"/>
            <a:r>
              <a:rPr lang="en-US" sz="2400"/>
              <a:t>  Israel Railways and CogniTo Ltd. 2011</a:t>
            </a:r>
            <a:endParaRPr lang="en-US" sz="2400">
              <a:cs typeface="Arial" charset="0"/>
            </a:endParaRPr>
          </a:p>
        </p:txBody>
      </p:sp>
      <p:pic>
        <p:nvPicPr>
          <p:cNvPr id="81923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Box 6"/>
          <p:cNvSpPr txBox="1">
            <a:spLocks noChangeArrowheads="1"/>
          </p:cNvSpPr>
          <p:nvPr/>
        </p:nvSpPr>
        <p:spPr bwMode="auto">
          <a:xfrm>
            <a:off x="2843213" y="4868863"/>
            <a:ext cx="489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>
                <a:solidFill>
                  <a:srgbClr val="FF0000"/>
                </a:solidFill>
                <a:latin typeface="Century Schoolbook"/>
              </a:rPr>
              <a:t>…hoping it wasn’t too boring….</a:t>
            </a:r>
            <a:endParaRPr lang="he-IL">
              <a:solidFill>
                <a:srgbClr val="FF0000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23850" y="1533525"/>
            <a:ext cx="8496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600" b="1">
                <a:ea typeface="Times New Roman" pitchFamily="18" charset="0"/>
                <a:cs typeface="Arial" charset="0"/>
              </a:rPr>
              <a:t>Boring !</a:t>
            </a:r>
            <a:endParaRPr lang="en-US" sz="9600">
              <a:ea typeface="Times New Roman" pitchFamily="18" charset="0"/>
              <a:cs typeface="Arial" charset="0"/>
            </a:endParaRPr>
          </a:p>
        </p:txBody>
      </p:sp>
      <p:pic>
        <p:nvPicPr>
          <p:cNvPr id="20483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619250" y="4365625"/>
            <a:ext cx="612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>
                <a:latin typeface="Century Schoolbook"/>
              </a:rPr>
              <a:t>The danger in huge letters and a real exclamation mark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nascar-borin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170021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916238" y="5013325"/>
            <a:ext cx="439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>
                <a:latin typeface="Century Schoolbook"/>
              </a:rPr>
              <a:t>The danger using dynamic graphics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boring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692150"/>
            <a:ext cx="34575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2555875" y="4941888"/>
            <a:ext cx="4392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>
                <a:latin typeface="Century Schoolbook"/>
              </a:rPr>
              <a:t> The danger and what it might lead to using a drawing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boring clas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384300"/>
            <a:ext cx="4176712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1835150" y="4941888"/>
            <a:ext cx="612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>
                <a:latin typeface="Century Schoolbook"/>
              </a:rPr>
              <a:t>The danger and what it might lead to using real images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boring mea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836613"/>
            <a:ext cx="3609975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1908175" y="4941888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he-IL">
                <a:latin typeface="Century Schoolbook"/>
              </a:rPr>
              <a:t> </a:t>
            </a:r>
            <a:r>
              <a:rPr lang="en-US">
                <a:latin typeface="Century Schoolbook"/>
              </a:rPr>
              <a:t> The danger and what it might lead to at the dinner table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ongni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80088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israilEgi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5805488"/>
            <a:ext cx="18716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boring scellet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981075"/>
            <a:ext cx="334803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539750" y="486886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>
                <a:latin typeface="Century Schoolbook"/>
              </a:rPr>
              <a:t>Explaining the danger and what it might lead to using extreme intimidation tools</a:t>
            </a:r>
            <a:endParaRPr lang="he-IL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1118</Words>
  <Application>Microsoft Office PowerPoint</Application>
  <PresentationFormat>Ekraaniseanss (4:3)</PresentationFormat>
  <Paragraphs>233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Century Schoolbook</vt:lpstr>
      <vt:lpstr>Times New Roman</vt:lpstr>
      <vt:lpstr>Arial</vt:lpstr>
      <vt:lpstr>Wingdings</vt:lpstr>
      <vt:lpstr>Wingdings 2</vt:lpstr>
      <vt:lpstr>Calibri</vt:lpstr>
      <vt:lpstr>Old English Text MT</vt:lpstr>
      <vt:lpstr>Oriel</vt:lpstr>
      <vt:lpstr>Oriel</vt:lpstr>
      <vt:lpstr>Oriel</vt:lpstr>
      <vt:lpstr>Oriel</vt:lpstr>
      <vt:lpstr>Oriel</vt:lpstr>
      <vt:lpstr>Oriel</vt:lpstr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Meikel Cale</dc:creator>
  <cp:lastModifiedBy> Administrator</cp:lastModifiedBy>
  <cp:revision>36</cp:revision>
  <dcterms:created xsi:type="dcterms:W3CDTF">2011-02-23T06:20:15Z</dcterms:created>
  <dcterms:modified xsi:type="dcterms:W3CDTF">2011-03-15T08:54:19Z</dcterms:modified>
</cp:coreProperties>
</file>